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0"/>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0" autoAdjust="0"/>
    <p:restoredTop sz="94660"/>
  </p:normalViewPr>
  <p:slideViewPr>
    <p:cSldViewPr>
      <p:cViewPr varScale="1">
        <p:scale>
          <a:sx n="69" d="100"/>
          <a:sy n="69" d="100"/>
        </p:scale>
        <p:origin x="-254" y="-8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87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58022C-D060-4EF9-AC82-2C733BB9882E}" type="datetimeFigureOut">
              <a:rPr lang="en-US" smtClean="0"/>
              <a:pPr/>
              <a:t>2/11/2013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C06C8A-5FD0-4160-917B-A8563D6F509C}" type="slidenum">
              <a:rPr lang="en-US" smtClean="0"/>
              <a:pPr/>
              <a:t>‹#›</a:t>
            </a:fld>
            <a:endParaRPr lang="en-US"/>
          </a:p>
        </p:txBody>
      </p:sp>
    </p:spTree>
    <p:extLst>
      <p:ext uri="{BB962C8B-B14F-4D97-AF65-F5344CB8AC3E}">
        <p14:creationId xmlns:p14="http://schemas.microsoft.com/office/powerpoint/2010/main" val="983614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C06C8A-5FD0-4160-917B-A8563D6F509C}"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2CD2DD-71AE-4A89-8D2D-1169B914CDB2}" type="datetimeFigureOut">
              <a:rPr lang="en-US" smtClean="0"/>
              <a:pPr/>
              <a:t>2/11/2013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ADE68E9-95EB-4798-A732-45F4F5EC9EF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2CD2DD-71AE-4A89-8D2D-1169B914CDB2}"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2CD2DD-71AE-4A89-8D2D-1169B914CDB2}"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2CD2DD-71AE-4A89-8D2D-1169B914CDB2}"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2CD2DD-71AE-4A89-8D2D-1169B914CDB2}"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E68E9-95EB-4798-A732-45F4F5EC9EF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2CD2DD-71AE-4A89-8D2D-1169B914CDB2}"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2CD2DD-71AE-4A89-8D2D-1169B914CDB2}" type="datetimeFigureOut">
              <a:rPr lang="en-US" smtClean="0"/>
              <a:pPr/>
              <a:t>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2CD2DD-71AE-4A89-8D2D-1169B914CDB2}" type="datetimeFigureOut">
              <a:rPr lang="en-US" smtClean="0"/>
              <a:pPr/>
              <a:t>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CD2DD-71AE-4A89-8D2D-1169B914CDB2}" type="datetimeFigureOut">
              <a:rPr lang="en-US" smtClean="0"/>
              <a:pPr/>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2CD2DD-71AE-4A89-8D2D-1169B914CDB2}"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DE68E9-95EB-4798-A732-45F4F5EC9E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2CD2DD-71AE-4A89-8D2D-1169B914CDB2}"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ADE68E9-95EB-4798-A732-45F4F5EC9EF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2CD2DD-71AE-4A89-8D2D-1169B914CDB2}" type="datetimeFigureOut">
              <a:rPr lang="en-US" smtClean="0"/>
              <a:pPr/>
              <a:t>2/11/2013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DE68E9-95EB-4798-A732-45F4F5EC9EF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ysite.verizon.net/vzeohzt4/Seaflags/customs/trads.html" TargetMode="External"/><Relationship Id="rId2" Type="http://schemas.openxmlformats.org/officeDocument/2006/relationships/hyperlink" Target="http://www4.law.cornell.edu/uscode/4/ch1.html" TargetMode="External"/><Relationship Id="rId1" Type="http://schemas.openxmlformats.org/officeDocument/2006/relationships/slideLayout" Target="../slideLayouts/slideLayout2.xml"/><Relationship Id="rId5" Type="http://schemas.openxmlformats.org/officeDocument/2006/relationships/hyperlink" Target="http://www.history.navy.mil/" TargetMode="External"/><Relationship Id="rId4" Type="http://schemas.openxmlformats.org/officeDocument/2006/relationships/hyperlink" Target="http://gadsden.info/snake.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28800"/>
            <a:ext cx="5105400" cy="4572000"/>
          </a:xfrm>
        </p:spPr>
        <p:txBody>
          <a:bodyPr>
            <a:normAutofit/>
          </a:bodyPr>
          <a:lstStyle/>
          <a:p>
            <a:pPr algn="just"/>
            <a:r>
              <a:rPr lang="en-US" dirty="0" smtClean="0"/>
              <a:t>NAVY CUSTOMS, TRADITIONS AND HISTORY</a:t>
            </a:r>
            <a:endParaRPr lang="en-US" dirty="0"/>
          </a:p>
        </p:txBody>
      </p:sp>
      <p:pic>
        <p:nvPicPr>
          <p:cNvPr id="6" name="Picture 5" descr="D:\Documents and Settings\ernest.s.blair\My Documents\CPO 365 Graphic.JPG"/>
          <p:cNvPicPr/>
          <p:nvPr/>
        </p:nvPicPr>
        <p:blipFill>
          <a:blip r:embed="rId2" cstate="print"/>
          <a:srcRect/>
          <a:stretch>
            <a:fillRect/>
          </a:stretch>
        </p:blipFill>
        <p:spPr bwMode="auto">
          <a:xfrm>
            <a:off x="3014596" y="762000"/>
            <a:ext cx="3114809" cy="2438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3712"/>
            <a:ext cx="8229600" cy="627888"/>
          </a:xfrm>
        </p:spPr>
        <p:txBody>
          <a:bodyPr>
            <a:normAutofit/>
          </a:bodyPr>
          <a:lstStyle/>
          <a:p>
            <a:r>
              <a:rPr lang="en-US" sz="3600" dirty="0" smtClean="0">
                <a:solidFill>
                  <a:schemeClr val="tx1"/>
                </a:solidFill>
                <a:latin typeface="+mn-lt"/>
              </a:rPr>
              <a:t>Origin of the 21 gun salute.</a:t>
            </a:r>
            <a:endParaRPr lang="en-US" sz="3600" dirty="0">
              <a:solidFill>
                <a:schemeClr val="tx1"/>
              </a:solidFill>
              <a:latin typeface="+mn-lt"/>
            </a:endParaRPr>
          </a:p>
        </p:txBody>
      </p:sp>
      <p:sp>
        <p:nvSpPr>
          <p:cNvPr id="3" name="Content Placeholder 2"/>
          <p:cNvSpPr>
            <a:spLocks noGrp="1"/>
          </p:cNvSpPr>
          <p:nvPr>
            <p:ph idx="1"/>
          </p:nvPr>
        </p:nvSpPr>
        <p:spPr>
          <a:xfrm>
            <a:off x="457200" y="1447800"/>
            <a:ext cx="8229600" cy="5029200"/>
          </a:xfrm>
        </p:spPr>
        <p:txBody>
          <a:bodyPr>
            <a:normAutofit fontScale="92500"/>
          </a:bodyPr>
          <a:lstStyle/>
          <a:p>
            <a:r>
              <a:rPr lang="en-US" dirty="0" smtClean="0"/>
              <a:t>The rendering of gun salutes dates back to the early 1700’s by the Royal Navy and was customary for a ship entering a friendly port.</a:t>
            </a:r>
          </a:p>
          <a:p>
            <a:r>
              <a:rPr lang="en-US" dirty="0" smtClean="0"/>
              <a:t>Salutes in odd numbers may be traced to superstition. The number seven is considered lucky and to have mystical powers. Seven gun salutes were widely used.</a:t>
            </a:r>
          </a:p>
          <a:p>
            <a:r>
              <a:rPr lang="en-US" dirty="0" smtClean="0"/>
              <a:t>Officially added in 1818 to U.S. Navy regulations.</a:t>
            </a:r>
          </a:p>
          <a:p>
            <a:r>
              <a:rPr lang="en-US" dirty="0" smtClean="0"/>
              <a:t>Regulation required a 21 gun salute when the President visited a U.S. Navy ship (there were 21 states at the time).</a:t>
            </a:r>
          </a:p>
          <a:p>
            <a:r>
              <a:rPr lang="en-US" dirty="0" smtClean="0"/>
              <a:t>Soon added salutes to Heads of State, a “national salute” on Washington’s birthday (22 Feb) and Independence Day (4 Jul).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912"/>
            <a:ext cx="8229600" cy="475488"/>
          </a:xfrm>
        </p:spPr>
        <p:txBody>
          <a:bodyPr>
            <a:normAutofit fontScale="90000"/>
          </a:bodyPr>
          <a:lstStyle/>
          <a:p>
            <a:r>
              <a:rPr lang="en-US" sz="3200" dirty="0" smtClean="0">
                <a:solidFill>
                  <a:schemeClr val="tx1"/>
                </a:solidFill>
                <a:latin typeface="+mn-lt"/>
              </a:rPr>
              <a:t>Brief history of the Commissioning Pennant.</a:t>
            </a:r>
            <a:endParaRPr lang="en-US" sz="3200" dirty="0">
              <a:solidFill>
                <a:schemeClr val="tx1"/>
              </a:solidFill>
              <a:latin typeface="+mn-lt"/>
            </a:endParaRPr>
          </a:p>
        </p:txBody>
      </p:sp>
      <p:sp>
        <p:nvSpPr>
          <p:cNvPr id="3" name="Content Placeholder 2"/>
          <p:cNvSpPr>
            <a:spLocks noGrp="1"/>
          </p:cNvSpPr>
          <p:nvPr>
            <p:ph idx="1"/>
          </p:nvPr>
        </p:nvSpPr>
        <p:spPr>
          <a:xfrm>
            <a:off x="457200" y="1447800"/>
            <a:ext cx="8229600" cy="4724400"/>
          </a:xfrm>
        </p:spPr>
        <p:txBody>
          <a:bodyPr>
            <a:normAutofit lnSpcReduction="10000"/>
          </a:bodyPr>
          <a:lstStyle/>
          <a:p>
            <a:r>
              <a:rPr lang="en-US" dirty="0" smtClean="0"/>
              <a:t>Appear in ancient Egyptian art, medieval manuscripts and Renaissance paintings.</a:t>
            </a:r>
          </a:p>
          <a:p>
            <a:r>
              <a:rPr lang="en-US" dirty="0" smtClean="0"/>
              <a:t>Late in the 17</a:t>
            </a:r>
            <a:r>
              <a:rPr lang="en-US" baseline="30000" dirty="0" smtClean="0"/>
              <a:t>th</a:t>
            </a:r>
            <a:r>
              <a:rPr lang="en-US" dirty="0" smtClean="0"/>
              <a:t> century, all ships of the time were sailing ships and was often difficult to differentiate between a navy vessel and a merchant vessel.</a:t>
            </a:r>
          </a:p>
          <a:p>
            <a:r>
              <a:rPr lang="en-US" dirty="0" smtClean="0"/>
              <a:t>Navy’s  of the time adopted a commissioning pennant in some version on the national colors of its Navy.</a:t>
            </a:r>
          </a:p>
          <a:p>
            <a:r>
              <a:rPr lang="en-US" dirty="0" smtClean="0"/>
              <a:t>Initially, these pennants were large, but shrank to a fraction of their early size as warships took distinctive forms and were no longer mistaken for merchant vessels.</a:t>
            </a:r>
          </a:p>
          <a:p>
            <a:r>
              <a:rPr lang="en-US" dirty="0" smtClean="0"/>
              <a:t>The first Continental Navy ship, Alfred, Dec 1775.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mn-lt"/>
              </a:rPr>
              <a:t>Who names the ships of the U.S. Navy and when was this assigned?</a:t>
            </a:r>
            <a:endParaRPr lang="en-US" sz="3200" dirty="0">
              <a:solidFill>
                <a:schemeClr val="tx1"/>
              </a:solidFill>
              <a:latin typeface="+mn-lt"/>
            </a:endParaRPr>
          </a:p>
        </p:txBody>
      </p:sp>
      <p:sp>
        <p:nvSpPr>
          <p:cNvPr id="3" name="Content Placeholder 2"/>
          <p:cNvSpPr>
            <a:spLocks noGrp="1"/>
          </p:cNvSpPr>
          <p:nvPr>
            <p:ph idx="1"/>
          </p:nvPr>
        </p:nvSpPr>
        <p:spPr>
          <a:xfrm>
            <a:off x="914400" y="1935480"/>
            <a:ext cx="8229600" cy="1112520"/>
          </a:xfrm>
        </p:spPr>
        <p:txBody>
          <a:bodyPr/>
          <a:lstStyle/>
          <a:p>
            <a:r>
              <a:rPr lang="en-US" dirty="0" smtClean="0"/>
              <a:t>Secretary of the Navy.</a:t>
            </a:r>
          </a:p>
          <a:p>
            <a:r>
              <a:rPr lang="en-US" dirty="0" smtClean="0"/>
              <a:t>3 March 1819.</a:t>
            </a:r>
            <a:endParaRPr lang="en-US" dirty="0"/>
          </a:p>
        </p:txBody>
      </p:sp>
      <p:sp>
        <p:nvSpPr>
          <p:cNvPr id="4" name="TextBox 3"/>
          <p:cNvSpPr txBox="1"/>
          <p:nvPr/>
        </p:nvSpPr>
        <p:spPr>
          <a:xfrm>
            <a:off x="457200" y="3124200"/>
            <a:ext cx="7924800" cy="584775"/>
          </a:xfrm>
          <a:prstGeom prst="rect">
            <a:avLst/>
          </a:prstGeom>
          <a:noFill/>
        </p:spPr>
        <p:txBody>
          <a:bodyPr wrap="square" rtlCol="0">
            <a:spAutoFit/>
          </a:bodyPr>
          <a:lstStyle/>
          <a:p>
            <a:r>
              <a:rPr lang="en-US" sz="3200" dirty="0" smtClean="0"/>
              <a:t>Why is a ship referred to  as “she?”</a:t>
            </a:r>
            <a:endParaRPr lang="en-US" sz="3200" dirty="0"/>
          </a:p>
        </p:txBody>
      </p:sp>
      <p:sp>
        <p:nvSpPr>
          <p:cNvPr id="5" name="TextBox 4"/>
          <p:cNvSpPr txBox="1"/>
          <p:nvPr/>
        </p:nvSpPr>
        <p:spPr>
          <a:xfrm>
            <a:off x="1066800" y="3657600"/>
            <a:ext cx="7543800" cy="2677656"/>
          </a:xfrm>
          <a:prstGeom prst="rect">
            <a:avLst/>
          </a:prstGeom>
          <a:noFill/>
        </p:spPr>
        <p:txBody>
          <a:bodyPr wrap="square" rtlCol="0">
            <a:spAutoFit/>
          </a:bodyPr>
          <a:lstStyle/>
          <a:p>
            <a:r>
              <a:rPr lang="en-US" sz="2400" dirty="0" smtClean="0"/>
              <a:t>Some objects are regarded as masculine, while others are feminine, especially those things that are dear to us. While “Mother Earth” is used to represent the common maternal parent of all life, early seafarers spoke of their ships in the feminine gender because of the close dependence they had on their ships for life and sustenance.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latin typeface="+mn-lt"/>
              </a:rPr>
              <a:t>Can anyone tell me who this is, and what is significant about him?</a:t>
            </a:r>
            <a:endParaRPr lang="en-US" sz="3600" dirty="0">
              <a:solidFill>
                <a:schemeClr val="tx1"/>
              </a:solidFill>
              <a:latin typeface="+mn-lt"/>
            </a:endParaRPr>
          </a:p>
        </p:txBody>
      </p:sp>
      <p:sp>
        <p:nvSpPr>
          <p:cNvPr id="3" name="Content Placeholder 2"/>
          <p:cNvSpPr>
            <a:spLocks noGrp="1"/>
          </p:cNvSpPr>
          <p:nvPr>
            <p:ph idx="1"/>
          </p:nvPr>
        </p:nvSpPr>
        <p:spPr>
          <a:xfrm>
            <a:off x="3810000" y="2087880"/>
            <a:ext cx="4800600" cy="4389120"/>
          </a:xfrm>
        </p:spPr>
        <p:txBody>
          <a:bodyPr>
            <a:normAutofit fontScale="92500" lnSpcReduction="10000"/>
          </a:bodyPr>
          <a:lstStyle/>
          <a:p>
            <a:r>
              <a:rPr lang="en-US" dirty="0" smtClean="0"/>
              <a:t>Played baseball for the </a:t>
            </a:r>
            <a:r>
              <a:rPr lang="en-US" smtClean="0"/>
              <a:t>Cleveland Indians in </a:t>
            </a:r>
            <a:r>
              <a:rPr lang="en-US" dirty="0" smtClean="0"/>
              <a:t>the late 1930’s.</a:t>
            </a:r>
          </a:p>
          <a:p>
            <a:r>
              <a:rPr lang="en-US" dirty="0" smtClean="0"/>
              <a:t>Nicknamed “The Heater from Van Meter.”</a:t>
            </a:r>
          </a:p>
          <a:p>
            <a:r>
              <a:rPr lang="en-US" dirty="0" smtClean="0"/>
              <a:t>Served onboard USS Alabama (BB-60) seeing action off Tarawa, the Marshalls, the </a:t>
            </a:r>
            <a:r>
              <a:rPr lang="en-US" dirty="0" err="1" smtClean="0"/>
              <a:t>Carolines</a:t>
            </a:r>
            <a:r>
              <a:rPr lang="en-US" dirty="0" smtClean="0"/>
              <a:t>, and the Philippines.</a:t>
            </a:r>
          </a:p>
          <a:p>
            <a:r>
              <a:rPr lang="en-US" dirty="0" smtClean="0"/>
              <a:t>Only Chief Petty Officer elected to the baseball hall of fame.</a:t>
            </a:r>
          </a:p>
          <a:p>
            <a:r>
              <a:rPr lang="en-US" dirty="0" smtClean="0"/>
              <a:t>Bob Feller (Nov 1918-Dec 2010).</a:t>
            </a:r>
            <a:endParaRPr lang="en-US" dirty="0"/>
          </a:p>
        </p:txBody>
      </p:sp>
      <p:pic>
        <p:nvPicPr>
          <p:cNvPr id="3074" name="Picture 2" descr="http://thegoldensombrero.com/wordpress/wp-content/uploads/2010/12/RIP_BobFeller.jpg"/>
          <p:cNvPicPr>
            <a:picLocks noChangeAspect="1" noChangeArrowheads="1"/>
          </p:cNvPicPr>
          <p:nvPr/>
        </p:nvPicPr>
        <p:blipFill>
          <a:blip r:embed="rId2" cstate="print"/>
          <a:srcRect/>
          <a:stretch>
            <a:fillRect/>
          </a:stretch>
        </p:blipFill>
        <p:spPr bwMode="auto">
          <a:xfrm>
            <a:off x="457200" y="1905000"/>
            <a:ext cx="3276787" cy="44196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NTP 13(B), Flags Pennants and Customs</a:t>
            </a:r>
          </a:p>
          <a:p>
            <a:r>
              <a:rPr lang="en-US" dirty="0" smtClean="0">
                <a:hlinkClick r:id="rId2"/>
              </a:rPr>
              <a:t>http://www4.law.cornell.edu/uscode/4/ch1.html</a:t>
            </a:r>
            <a:endParaRPr lang="en-US" dirty="0" smtClean="0"/>
          </a:p>
          <a:p>
            <a:r>
              <a:rPr lang="en-US" dirty="0" smtClean="0">
                <a:hlinkClick r:id="rId3"/>
              </a:rPr>
              <a:t>http://mysite.verizon.net/vzeohzt4/Seaflags/customs/trads.html</a:t>
            </a:r>
            <a:endParaRPr lang="en-US" dirty="0" smtClean="0"/>
          </a:p>
          <a:p>
            <a:r>
              <a:rPr lang="en-US" dirty="0" smtClean="0">
                <a:hlinkClick r:id="rId4"/>
              </a:rPr>
              <a:t>http://gadsden.info/snake.html</a:t>
            </a:r>
            <a:endParaRPr lang="en-US" dirty="0" smtClean="0"/>
          </a:p>
          <a:p>
            <a:r>
              <a:rPr lang="en-US" dirty="0" smtClean="0">
                <a:hlinkClick r:id="rId5"/>
              </a:rPr>
              <a:t>http://www.history.navy.mil</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S Flag (color with blue frame).jpg"/>
          <p:cNvPicPr>
            <a:picLocks noGrp="1" noChangeAspect="1"/>
          </p:cNvPicPr>
          <p:nvPr>
            <p:ph idx="1"/>
          </p:nvPr>
        </p:nvPicPr>
        <p:blipFill>
          <a:blip r:embed="rId3" cstate="print"/>
          <a:stretch>
            <a:fillRect/>
          </a:stretch>
        </p:blipFill>
        <p:spPr>
          <a:xfrm>
            <a:off x="5105400" y="2895600"/>
            <a:ext cx="3312452" cy="2417135"/>
          </a:xfrm>
        </p:spPr>
      </p:pic>
      <p:sp>
        <p:nvSpPr>
          <p:cNvPr id="5" name="TextBox 4"/>
          <p:cNvSpPr txBox="1"/>
          <p:nvPr/>
        </p:nvSpPr>
        <p:spPr>
          <a:xfrm>
            <a:off x="381000" y="990600"/>
            <a:ext cx="8382000" cy="1077218"/>
          </a:xfrm>
          <a:prstGeom prst="rect">
            <a:avLst/>
          </a:prstGeom>
          <a:noFill/>
        </p:spPr>
        <p:txBody>
          <a:bodyPr wrap="square" rtlCol="0">
            <a:spAutoFit/>
          </a:bodyPr>
          <a:lstStyle/>
          <a:p>
            <a:r>
              <a:rPr lang="en-US" sz="3200" dirty="0" smtClean="0"/>
              <a:t>What is the traditional meaning of each color represented on the U.S. flag?</a:t>
            </a:r>
            <a:endParaRPr lang="en-US" sz="3200" dirty="0"/>
          </a:p>
        </p:txBody>
      </p:sp>
      <p:sp>
        <p:nvSpPr>
          <p:cNvPr id="6" name="TextBox 5"/>
          <p:cNvSpPr txBox="1"/>
          <p:nvPr/>
        </p:nvSpPr>
        <p:spPr>
          <a:xfrm>
            <a:off x="457200" y="2855655"/>
            <a:ext cx="4495800" cy="2554545"/>
          </a:xfrm>
          <a:prstGeom prst="rect">
            <a:avLst/>
          </a:prstGeom>
          <a:noFill/>
        </p:spPr>
        <p:txBody>
          <a:bodyPr wrap="square" rtlCol="0">
            <a:spAutoFit/>
          </a:bodyPr>
          <a:lstStyle/>
          <a:p>
            <a:r>
              <a:rPr lang="en-US" sz="3200" dirty="0"/>
              <a:t>*</a:t>
            </a:r>
            <a:r>
              <a:rPr lang="en-US" sz="3200" dirty="0" smtClean="0"/>
              <a:t>Red = Courage</a:t>
            </a:r>
          </a:p>
          <a:p>
            <a:endParaRPr lang="en-US" sz="3200" dirty="0"/>
          </a:p>
          <a:p>
            <a:r>
              <a:rPr lang="en-US" sz="3200" dirty="0" smtClean="0"/>
              <a:t>*White = Liberty</a:t>
            </a:r>
          </a:p>
          <a:p>
            <a:endParaRPr lang="en-US" sz="3200" dirty="0"/>
          </a:p>
          <a:p>
            <a:r>
              <a:rPr lang="en-US" sz="3200" dirty="0" smtClean="0"/>
              <a:t>*Blue = Loyalty</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mn-lt"/>
              </a:rPr>
              <a:t>What is the history behind the “Don’t Tread on Me” flag?</a:t>
            </a:r>
            <a:endParaRPr lang="en-US" sz="3200" dirty="0">
              <a:solidFill>
                <a:schemeClr val="tx1"/>
              </a:solidFill>
              <a:latin typeface="+mn-lt"/>
            </a:endParaRPr>
          </a:p>
        </p:txBody>
      </p:sp>
      <p:sp>
        <p:nvSpPr>
          <p:cNvPr id="3" name="Content Placeholder 2"/>
          <p:cNvSpPr>
            <a:spLocks noGrp="1"/>
          </p:cNvSpPr>
          <p:nvPr>
            <p:ph idx="1"/>
          </p:nvPr>
        </p:nvSpPr>
        <p:spPr/>
        <p:txBody>
          <a:bodyPr>
            <a:normAutofit lnSpcReduction="10000"/>
          </a:bodyPr>
          <a:lstStyle/>
          <a:p>
            <a:r>
              <a:rPr lang="en-US" dirty="0" smtClean="0"/>
              <a:t>In the fall of 1775, Commodore </a:t>
            </a:r>
            <a:r>
              <a:rPr lang="en-US" dirty="0" err="1" smtClean="0"/>
              <a:t>Esek</a:t>
            </a:r>
            <a:r>
              <a:rPr lang="en-US" dirty="0" smtClean="0"/>
              <a:t> Hopkins issued a set of fleet signals and further directed his vessels to fly a striped Jack and Ensign.</a:t>
            </a:r>
          </a:p>
          <a:p>
            <a:r>
              <a:rPr lang="en-US" dirty="0" smtClean="0"/>
              <a:t>The jack-type flag originated in the 15</a:t>
            </a:r>
            <a:r>
              <a:rPr lang="en-US" baseline="30000" dirty="0" smtClean="0"/>
              <a:t>th</a:t>
            </a:r>
            <a:r>
              <a:rPr lang="en-US" dirty="0" smtClean="0"/>
              <a:t> century by the Royal Navy.</a:t>
            </a:r>
          </a:p>
          <a:p>
            <a:r>
              <a:rPr lang="en-US" dirty="0" smtClean="0"/>
              <a:t>The first U.S. Navy Jack has traditionally been shown as consisting of 13 horizontal alternating red and white stripes with a superimposed rattlesnake and the motto “Don’t Tread on Me.”</a:t>
            </a:r>
          </a:p>
          <a:p>
            <a:r>
              <a:rPr lang="en-US" dirty="0" smtClean="0"/>
              <a:t>The rattlesnake represented the symbol of resistance to British repressive acts in Colonial America.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mn-lt"/>
              </a:rPr>
              <a:t>What are the proper procedures for disposing of a worn U.S. Ensign?</a:t>
            </a:r>
            <a:endParaRPr lang="en-US" sz="3200" dirty="0">
              <a:solidFill>
                <a:schemeClr val="tx1"/>
              </a:solidFill>
              <a:latin typeface="+mn-lt"/>
            </a:endParaRPr>
          </a:p>
        </p:txBody>
      </p:sp>
      <p:sp>
        <p:nvSpPr>
          <p:cNvPr id="3" name="Content Placeholder 2"/>
          <p:cNvSpPr>
            <a:spLocks noGrp="1"/>
          </p:cNvSpPr>
          <p:nvPr>
            <p:ph idx="1"/>
          </p:nvPr>
        </p:nvSpPr>
        <p:spPr>
          <a:xfrm>
            <a:off x="457200" y="2438400"/>
            <a:ext cx="8229600" cy="3886200"/>
          </a:xfrm>
        </p:spPr>
        <p:txBody>
          <a:bodyPr/>
          <a:lstStyle/>
          <a:p>
            <a:r>
              <a:rPr lang="en-US" dirty="0" smtClean="0"/>
              <a:t>It shall not be cast aside nor used in any way that might be viewed as disrespectful.</a:t>
            </a:r>
          </a:p>
          <a:p>
            <a:r>
              <a:rPr lang="en-US" dirty="0" smtClean="0"/>
              <a:t>It is to be destroyed as a whole, in private, preferably by burning.</a:t>
            </a:r>
          </a:p>
          <a:p>
            <a:r>
              <a:rPr lang="en-US" dirty="0" smtClean="0"/>
              <a:t>The destruction should be complete to the extent that no part remaining is recognizable as once having been part of the national emblem.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mn-lt"/>
              </a:rPr>
              <a:t>What is the sequence of events for raising and lowering the National Ensign at half mast?</a:t>
            </a:r>
            <a:endParaRPr lang="en-US" sz="3200" dirty="0">
              <a:solidFill>
                <a:schemeClr val="tx1"/>
              </a:solidFill>
              <a:latin typeface="+mn-lt"/>
            </a:endParaRPr>
          </a:p>
        </p:txBody>
      </p:sp>
      <p:sp>
        <p:nvSpPr>
          <p:cNvPr id="3" name="Content Placeholder 2"/>
          <p:cNvSpPr>
            <a:spLocks noGrp="1"/>
          </p:cNvSpPr>
          <p:nvPr>
            <p:ph idx="1"/>
          </p:nvPr>
        </p:nvSpPr>
        <p:spPr>
          <a:xfrm>
            <a:off x="457200" y="3276600"/>
            <a:ext cx="8229600" cy="3048000"/>
          </a:xfrm>
        </p:spPr>
        <p:txBody>
          <a:bodyPr/>
          <a:lstStyle/>
          <a:p>
            <a:r>
              <a:rPr lang="en-US" dirty="0" smtClean="0"/>
              <a:t>Raising – Hoist briskly to the peak, then </a:t>
            </a:r>
            <a:r>
              <a:rPr lang="en-US" smtClean="0"/>
              <a:t>lowered ceremoniously </a:t>
            </a:r>
            <a:r>
              <a:rPr lang="en-US" dirty="0" smtClean="0"/>
              <a:t>to the half-mast position.</a:t>
            </a:r>
          </a:p>
          <a:p>
            <a:r>
              <a:rPr lang="en-US" dirty="0" smtClean="0"/>
              <a:t>Lowering – Hoist to the peak, then lowered.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04088"/>
          </a:xfrm>
        </p:spPr>
        <p:txBody>
          <a:bodyPr>
            <a:normAutofit/>
          </a:bodyPr>
          <a:lstStyle/>
          <a:p>
            <a:r>
              <a:rPr lang="en-US" sz="4000" dirty="0" smtClean="0">
                <a:solidFill>
                  <a:schemeClr val="tx1"/>
                </a:solidFill>
                <a:latin typeface="+mn-lt"/>
              </a:rPr>
              <a:t>Discuss the history of colors.</a:t>
            </a:r>
            <a:endParaRPr lang="en-US" sz="4000" dirty="0">
              <a:solidFill>
                <a:schemeClr val="tx1"/>
              </a:solidFill>
              <a:latin typeface="+mn-lt"/>
            </a:endParaRPr>
          </a:p>
        </p:txBody>
      </p:sp>
      <p:sp>
        <p:nvSpPr>
          <p:cNvPr id="3" name="Content Placeholder 2"/>
          <p:cNvSpPr>
            <a:spLocks noGrp="1"/>
          </p:cNvSpPr>
          <p:nvPr>
            <p:ph idx="1"/>
          </p:nvPr>
        </p:nvSpPr>
        <p:spPr>
          <a:xfrm>
            <a:off x="457200" y="2133600"/>
            <a:ext cx="8229600" cy="4084320"/>
          </a:xfrm>
        </p:spPr>
        <p:txBody>
          <a:bodyPr/>
          <a:lstStyle/>
          <a:p>
            <a:r>
              <a:rPr lang="en-US" dirty="0" smtClean="0"/>
              <a:t>The Royal Navy practiced the raising and lowering of colors following the 1797 mutinies in the British fleet.</a:t>
            </a:r>
          </a:p>
          <a:p>
            <a:r>
              <a:rPr lang="en-US" dirty="0" smtClean="0"/>
              <a:t>U.S. Navy adopted this practice early, but was not coded into the Rules and Regulations until 1843.</a:t>
            </a:r>
          </a:p>
          <a:p>
            <a:r>
              <a:rPr lang="en-US" dirty="0" smtClean="0"/>
              <a:t>Initially, morning colors was based on the time of sunset; if the sun set before 1800, then morning colors took place at 0800, otherwise at 0900.</a:t>
            </a:r>
          </a:p>
          <a:p>
            <a:r>
              <a:rPr lang="en-US" dirty="0" smtClean="0"/>
              <a:t>The modern practice of making morning colors at 0800 was set by regulation in 1870.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600" dirty="0" smtClean="0">
                <a:solidFill>
                  <a:schemeClr val="tx1"/>
                </a:solidFill>
                <a:latin typeface="+mn-lt"/>
              </a:rPr>
              <a:t>Discuss the history of “Bravo Zulu.”</a:t>
            </a:r>
            <a:endParaRPr lang="en-US" sz="3600" dirty="0">
              <a:solidFill>
                <a:schemeClr val="tx1"/>
              </a:solidFill>
              <a:latin typeface="+mn-lt"/>
            </a:endParaRPr>
          </a:p>
        </p:txBody>
      </p:sp>
      <p:sp>
        <p:nvSpPr>
          <p:cNvPr id="3" name="Content Placeholder 2"/>
          <p:cNvSpPr>
            <a:spLocks noGrp="1"/>
          </p:cNvSpPr>
          <p:nvPr>
            <p:ph idx="1"/>
          </p:nvPr>
        </p:nvSpPr>
        <p:spPr/>
        <p:txBody>
          <a:bodyPr>
            <a:normAutofit fontScale="92500" lnSpcReduction="10000"/>
          </a:bodyPr>
          <a:lstStyle/>
          <a:p>
            <a:r>
              <a:rPr lang="en-US" dirty="0" smtClean="0"/>
              <a:t>Originated from the Allied Naval Signal Book (ACP 175 series), an international naval signal code adopted after NATO was created in 1949.</a:t>
            </a:r>
          </a:p>
          <a:p>
            <a:r>
              <a:rPr lang="en-US" dirty="0" smtClean="0"/>
              <a:t>We know that it means “Well Done.” Prior to ACP 175, “Well Done” was signaled as “Tare Victor George (TVG)” in the U.S. phonetic alphabet at that time.</a:t>
            </a:r>
          </a:p>
          <a:p>
            <a:r>
              <a:rPr lang="en-US" dirty="0" smtClean="0"/>
              <a:t>Signals were organized by general subject, starting with AA, AB, AC, and so on.</a:t>
            </a:r>
          </a:p>
          <a:p>
            <a:r>
              <a:rPr lang="en-US" dirty="0" smtClean="0"/>
              <a:t>The “B” signals were called “Administrative” signals and dealt with miscellaneous matters of admin and housekeeping. The last signal on the “Administrative” page was “BZ,” standing for “Well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latin typeface="+mn-lt"/>
              </a:rPr>
              <a:t>What is the purpose of U.S. Navy Battle Streamers?</a:t>
            </a:r>
            <a:endParaRPr lang="en-US" sz="3600" dirty="0">
              <a:solidFill>
                <a:schemeClr val="tx1"/>
              </a:solidFill>
              <a:latin typeface="+mn-lt"/>
            </a:endParaRPr>
          </a:p>
        </p:txBody>
      </p:sp>
      <p:sp>
        <p:nvSpPr>
          <p:cNvPr id="3" name="Content Placeholder 2"/>
          <p:cNvSpPr>
            <a:spLocks noGrp="1"/>
          </p:cNvSpPr>
          <p:nvPr>
            <p:ph idx="1"/>
          </p:nvPr>
        </p:nvSpPr>
        <p:spPr/>
        <p:txBody>
          <a:bodyPr>
            <a:normAutofit fontScale="92500" lnSpcReduction="10000"/>
          </a:bodyPr>
          <a:lstStyle/>
          <a:p>
            <a:r>
              <a:rPr lang="en-US" dirty="0" smtClean="0"/>
              <a:t>Serve as symbols of the dedicated and heroic service of Sailors to the nation for more than 200 years.</a:t>
            </a:r>
          </a:p>
          <a:p>
            <a:r>
              <a:rPr lang="en-US" dirty="0" smtClean="0"/>
              <a:t>Serve as reminders of the decisive influence of sea power on the establishment of the nation, and on its security and welfare through the entire period.</a:t>
            </a:r>
          </a:p>
          <a:p>
            <a:r>
              <a:rPr lang="en-US" dirty="0" smtClean="0"/>
              <a:t>For each streamer, brief mention is made of the services and operations it commemorates, and the campaigns and battles for which stars are awarded.</a:t>
            </a:r>
          </a:p>
          <a:p>
            <a:r>
              <a:rPr lang="en-US" dirty="0" smtClean="0"/>
              <a:t>They are 3 ft long and 2 ¾ inches wide. Where a medal has been awarded for a particular war or service, the coloring and design of the streamer are the same as the ribbon from which the medal is suspended.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7512"/>
            <a:ext cx="8229600" cy="704088"/>
          </a:xfrm>
        </p:spPr>
        <p:txBody>
          <a:bodyPr>
            <a:normAutofit/>
          </a:bodyPr>
          <a:lstStyle/>
          <a:p>
            <a:r>
              <a:rPr lang="en-US" sz="4000" dirty="0" smtClean="0">
                <a:solidFill>
                  <a:schemeClr val="tx1"/>
                </a:solidFill>
                <a:latin typeface="+mn-lt"/>
              </a:rPr>
              <a:t>What is General Order No. 409?</a:t>
            </a:r>
            <a:endParaRPr lang="en-US" sz="4000" dirty="0">
              <a:solidFill>
                <a:schemeClr val="tx1"/>
              </a:solidFill>
              <a:latin typeface="+mn-lt"/>
            </a:endParaRPr>
          </a:p>
        </p:txBody>
      </p:sp>
      <p:sp>
        <p:nvSpPr>
          <p:cNvPr id="3" name="Content Placeholder 2"/>
          <p:cNvSpPr>
            <a:spLocks noGrp="1"/>
          </p:cNvSpPr>
          <p:nvPr>
            <p:ph idx="1"/>
          </p:nvPr>
        </p:nvSpPr>
        <p:spPr>
          <a:xfrm>
            <a:off x="457200" y="1935480"/>
            <a:ext cx="4038600" cy="4465320"/>
          </a:xfrm>
        </p:spPr>
        <p:txBody>
          <a:bodyPr>
            <a:normAutofit lnSpcReduction="10000"/>
          </a:bodyPr>
          <a:lstStyle/>
          <a:p>
            <a:r>
              <a:rPr lang="en-US" dirty="0" smtClean="0"/>
              <a:t>Signed 25 February 1893 and affected on 1 April 1893.</a:t>
            </a:r>
          </a:p>
          <a:p>
            <a:r>
              <a:rPr lang="en-US" dirty="0" smtClean="0"/>
              <a:t>Established/authorized the pay of Chief Petty Officers.</a:t>
            </a:r>
          </a:p>
          <a:p>
            <a:r>
              <a:rPr lang="en-US" dirty="0" smtClean="0"/>
              <a:t>Note:  In 1893, Sailors were paid based on their value to the service and NOT on their classification.</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876800" y="1447800"/>
            <a:ext cx="3776662" cy="51071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additive="base">
                                        <p:cTn id="19" dur="500" fill="hold"/>
                                        <p:tgtEl>
                                          <p:spTgt spid="2050"/>
                                        </p:tgtEl>
                                        <p:attrNameLst>
                                          <p:attrName>ppt_x</p:attrName>
                                        </p:attrNameLst>
                                      </p:cBhvr>
                                      <p:tavLst>
                                        <p:tav tm="0">
                                          <p:val>
                                            <p:strVal val="#ppt_x"/>
                                          </p:val>
                                        </p:tav>
                                        <p:tav tm="100000">
                                          <p:val>
                                            <p:strVal val="#ppt_x"/>
                                          </p:val>
                                        </p:tav>
                                      </p:tavLst>
                                    </p:anim>
                                    <p:anim calcmode="lin" valueType="num">
                                      <p:cBhvr additive="base">
                                        <p:cTn id="20" dur="500" fill="hold"/>
                                        <p:tgtEl>
                                          <p:spTgt spid="2050"/>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8E91BF4D01084DB50D457212511DBA" ma:contentTypeVersion="3" ma:contentTypeDescription="Create a new document." ma:contentTypeScope="" ma:versionID="0bf3dcacbc88914babf91b8128212acd">
  <xsd:schema xmlns:xsd="http://www.w3.org/2001/XMLSchema" xmlns:xs="http://www.w3.org/2001/XMLSchema" xmlns:p="http://schemas.microsoft.com/office/2006/metadata/properties" xmlns:ns2="ce2afe17-02ed-4c25-849f-ae3a66a7241f" xmlns:ns3="ff19d0d7-41d4-4238-886b-27a76f1bcd44" targetNamespace="http://schemas.microsoft.com/office/2006/metadata/properties" ma:root="true" ma:fieldsID="b668b9b3c2a74bf5b3fefd7f4a686b04" ns2:_="" ns3:_="">
    <xsd:import namespace="ce2afe17-02ed-4c25-849f-ae3a66a7241f"/>
    <xsd:import namespace="ff19d0d7-41d4-4238-886b-27a76f1bcd44"/>
    <xsd:element name="properties">
      <xsd:complexType>
        <xsd:sequence>
          <xsd:element name="documentManagement">
            <xsd:complexType>
              <xsd:all>
                <xsd:element ref="ns2:PII_x0020_Disclaimer"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afe17-02ed-4c25-849f-ae3a66a7241f" elementFormDefault="qualified">
    <xsd:import namespace="http://schemas.microsoft.com/office/2006/documentManagement/types"/>
    <xsd:import namespace="http://schemas.microsoft.com/office/infopath/2007/PartnerControls"/>
    <xsd:element name="PII_x0020_Disclaimer" ma:index="8" nillable="true" ma:displayName="PII Disclaimer" ma:description="&#10;* For more information on PII please visit https://private.navyreserve.navy.mil/DOD%20Directives/540011p.pdf" ma:format="RadioButtons" ma:internalName="PII_x0020_Disclaimer" ma:readOnly="false">
      <xsd:simpleType>
        <xsd:restriction base="dms:Choice">
          <xsd:enumeration value="This document contains no PII"/>
          <xsd:enumeration value="This document contains PII as outlined in DOD Directive 5400.11:Section E2.2* and is encrypted/password protected"/>
        </xsd:restriction>
      </xsd:simpleType>
    </xsd:element>
  </xsd:schema>
  <xsd:schema xmlns:xsd="http://www.w3.org/2001/XMLSchema" xmlns:xs="http://www.w3.org/2001/XMLSchema" xmlns:dms="http://schemas.microsoft.com/office/2006/documentManagement/types" xmlns:pc="http://schemas.microsoft.com/office/infopath/2007/PartnerControls" targetNamespace="ff19d0d7-41d4-4238-886b-27a76f1bcd44"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II_x0020_Disclaimer xmlns="ce2afe17-02ed-4c25-849f-ae3a66a7241f" xsi:nil="true"/>
    <_dlc_DocId xmlns="ff19d0d7-41d4-4238-886b-27a76f1bcd44">YV5H3YNU5YXT-355-42</_dlc_DocId>
    <_dlc_DocIdUrl xmlns="ff19d0d7-41d4-4238-886b-27a76f1bcd44">
      <Url>https://private.navyreserve.navy.mil/RCC_Northwest/n00c/_layouts/DocIdRedir.aspx?ID=YV5H3YNU5YXT-355-42</Url>
      <Description>YV5H3YNU5YXT-355-42</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E27043-EDA8-48E0-A9B8-3293CCD574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afe17-02ed-4c25-849f-ae3a66a7241f"/>
    <ds:schemaRef ds:uri="ff19d0d7-41d4-4238-886b-27a76f1bc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1FB39E-5874-4B19-BA97-E8063F6EBED4}">
  <ds:schemaRefs>
    <ds:schemaRef ds:uri="http://schemas.microsoft.com/office/2006/metadata/properties"/>
    <ds:schemaRef ds:uri="http://schemas.microsoft.com/office/infopath/2007/PartnerControls"/>
    <ds:schemaRef ds:uri="ce2afe17-02ed-4c25-849f-ae3a66a7241f"/>
    <ds:schemaRef ds:uri="ff19d0d7-41d4-4238-886b-27a76f1bcd44"/>
  </ds:schemaRefs>
</ds:datastoreItem>
</file>

<file path=customXml/itemProps3.xml><?xml version="1.0" encoding="utf-8"?>
<ds:datastoreItem xmlns:ds="http://schemas.openxmlformats.org/officeDocument/2006/customXml" ds:itemID="{CE06A65D-4932-4E33-AF3F-8C302618E175}">
  <ds:schemaRefs>
    <ds:schemaRef ds:uri="http://schemas.microsoft.com/sharepoint/events"/>
  </ds:schemaRefs>
</ds:datastoreItem>
</file>

<file path=customXml/itemProps4.xml><?xml version="1.0" encoding="utf-8"?>
<ds:datastoreItem xmlns:ds="http://schemas.openxmlformats.org/officeDocument/2006/customXml" ds:itemID="{C4334DDD-6173-4CA0-8A65-38720C9176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315</TotalTime>
  <Words>1076</Words>
  <Application>Microsoft Office PowerPoint</Application>
  <PresentationFormat>On-screen Show (4:3)</PresentationFormat>
  <Paragraphs>68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NAVY CUSTOMS, TRADITIONS AND HISTORY</vt:lpstr>
      <vt:lpstr>PowerPoint Presentation</vt:lpstr>
      <vt:lpstr>What is the history behind the “Don’t Tread on Me” flag?</vt:lpstr>
      <vt:lpstr>What are the proper procedures for disposing of a worn U.S. Ensign?</vt:lpstr>
      <vt:lpstr>What is the sequence of events for raising and lowering the National Ensign at half mast?</vt:lpstr>
      <vt:lpstr>Discuss the history of colors.</vt:lpstr>
      <vt:lpstr>Discuss the history of “Bravo Zulu.”</vt:lpstr>
      <vt:lpstr>What is the purpose of U.S. Navy Battle Streamers?</vt:lpstr>
      <vt:lpstr>What is General Order No. 409?</vt:lpstr>
      <vt:lpstr>Origin of the 21 gun salute.</vt:lpstr>
      <vt:lpstr>Brief history of the Commissioning Pennant.</vt:lpstr>
      <vt:lpstr>Who names the ships of the U.S. Navy and when was this assigned?</vt:lpstr>
      <vt:lpstr>Can anyone tell me who this is, and what is significant about him?</vt:lpstr>
      <vt:lpstr>References:</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NAVY CUSTOMS, TRADITIONS AND HISTORY</dc:title>
  <dc:creator>ernest.s.blair</dc:creator>
  <cp:lastModifiedBy>Eric Olsen</cp:lastModifiedBy>
  <cp:revision>46</cp:revision>
  <dcterms:created xsi:type="dcterms:W3CDTF">2013-01-08T16:20:52Z</dcterms:created>
  <dcterms:modified xsi:type="dcterms:W3CDTF">2013-02-12T05:42:54Z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0x010100B38E91BF4D01084DB50D457212511DBA</vt:lpwstr>
  </property>
  <property fmtid="{D5CDD505-2E9C-101B-9397-08002B2CF9AE}" pid="3" name="_dlc_DocIdItemGuid">
    <vt:lpwstr>ec4c5d82-08d0-4b78-a777-bd2a0a8b1f41</vt:lpwstr>
  </property>
</Properties>
</file>